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Geist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g4/X05eEUa9SRmkX+sVgv77j0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Geist-bold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Bom dia, vamos dar </a:t>
            </a:r>
            <a:r>
              <a:rPr lang="en-US" sz="1200">
                <a:solidFill>
                  <a:schemeClr val="dk1"/>
                </a:solidFill>
              </a:rPr>
              <a:t>início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à apresentação do trabalho feito sobre o treino das arquiteturas Deep Learning propostas no enunciado.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o trabalho é semelhante para todos, não me vou </a:t>
            </a:r>
            <a:r>
              <a:rPr lang="en-US" sz="1200">
                <a:solidFill>
                  <a:schemeClr val="dk1"/>
                </a:solidFill>
              </a:rPr>
              <a:t>estender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 introduções.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 primeira tarefa, desenvolvemos um modelo Long Short TERM Memory e outro Transformer based Encoder, para posterior de comparação de performance.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 segunda tarefa, </a:t>
            </a:r>
            <a:r>
              <a:rPr lang="en-US" sz="1200">
                <a:solidFill>
                  <a:schemeClr val="dk1"/>
                </a:solidFill>
              </a:rPr>
              <a:t>treinamos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um modelo para previsão de padrões matemáticos, sem ensinar regras </a:t>
            </a:r>
            <a:r>
              <a:rPr lang="en-US" sz="1200">
                <a:solidFill>
                  <a:schemeClr val="dk1"/>
                </a:solidFill>
              </a:rPr>
              <a:t>euclidianas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Codificando cada conjunto de simbolos e prevendo o simbolo a seguir.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Na última tarefa o objetivo era solucionar o mesmo problema, mas com uma rede </a:t>
            </a:r>
            <a:r>
              <a:rPr lang="en-US" sz="1200">
                <a:solidFill>
                  <a:schemeClr val="dk1"/>
                </a:solidFill>
              </a:rPr>
              <a:t>neuronal</a:t>
            </a:r>
            <a:r>
              <a:rPr lang="en-US" sz="1200">
                <a:solidFill>
                  <a:schemeClr val="dk1"/>
                </a:solidFill>
              </a:rPr>
              <a:t> convolucional.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apresentação incide sobre os processos de treino de cada modelo, dificuldades sentidas e soluções encontradas.</a:t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Com intuito de treinar o LSTM e o Encoder Based modelo, projetou-se um treino com as ferramentas do TensorFlow. O que se revelou inviável, devido à quantidade de erros e </a:t>
            </a: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consequentes</a:t>
            </a: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 alterações nas funções base para sucesso dos treinos. Concordou-se então em continuar o trabalho exclusivamente com as ferramentas do PyTorch e os uteis disponibilizados pelos professores.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Para o treino do modelo LSTM, foi utilizada Cross-Entropy como função de erro e ADAM optimizer. O treino foi feito com Embeddings de 3 dimensões diferentes por motivos experimentais, o que também se revelou desnecessário, uma vez que o dataset não perdia informação para dimensões mais pequenas. Os 3 modelos apresentaram resultados semelhantes, tendo sido o de menor dimensão de </a:t>
            </a: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embeddings</a:t>
            </a: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, o mais rápido durante o treino.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ebd13c4e5_0_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3aebd13c4e5_0_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Todas as arquiteturas performaram de forma semelhante, com uma variação de ~0.04% de </a:t>
            </a:r>
            <a:r>
              <a:rPr lang="en-US"/>
              <a:t>accuracy. Como esperado, a arquitetura com menor dimensão foi a treinada mais rápido, no entanto esta começou a apresentar um overfitting mais cedo do que as arquiteturas de maior dimensão.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aebd13c4e5_0_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Para o treino do modelo Encoder Baseado em Transformador foi selecionado o DistilBERT como modelo base para </a:t>
            </a: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fine</a:t>
            </a: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-</a:t>
            </a: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tuning</a:t>
            </a: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.</a:t>
            </a:r>
            <a:endParaRPr sz="1200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Foi treinado com AdamW como otimizador de convergência e CrossEntropy como função de erro.</a:t>
            </a:r>
            <a:b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</a:b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O vocabulário já funciona a nuvel subword para este modelo.</a:t>
            </a:r>
            <a:b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</a:br>
            <a:r>
              <a:rPr lang="en-US" sz="1200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O seu treino é mais demorado, mas teve uma convergência relativamente rápida, com eraly-stop ativado na terceira geração.</a:t>
            </a:r>
            <a:endParaRPr sz="1200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Apesar de treino ter sido bem mais demorado que os LSTM’s, </a:t>
            </a:r>
            <a:r>
              <a:rPr lang="en-US"/>
              <a:t>Atingiu</a:t>
            </a:r>
            <a:r>
              <a:rPr lang="en-US"/>
              <a:t> uma boa performance com 96.7% pontos de acurácia para o set de teste.</a:t>
            </a:r>
            <a:endParaRPr/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Nesta tarefa o objetivo era usar uma LLM ChatGPT por exemplo, para classificar uma frase qualquer dada a lista de tags e posteriormente avaliar a sua performance para comparar com os modelos treinados.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Esta tarefa foi mal interpretada, e acabei por gerar um set de teste completamente novo, comparando apenas a performance do LSTM com o DestilBERT.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Dito isto, ficamos sem saber a performance do GPT, mas ficamos com uma noção da performance dos modelos para um set completamente novo.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" name="Google Shape;9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5" name="Google Shape;45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" name="Google Shape;13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" name="Google Shape;17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" name="Google Shape;21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" name="Google Shape;25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" name="Google Shape;29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3" name="Google Shape;33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7" name="Google Shape;37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1" name="Google Shape;41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14375" y="893207"/>
            <a:ext cx="7616309" cy="663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000"/>
              <a:buFont typeface="Geist"/>
              <a:buNone/>
            </a:pPr>
            <a:r>
              <a:rPr b="1" lang="en-US" sz="40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Arquiteturas de Deep Learning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714375" y="1862614"/>
            <a:ext cx="7715250" cy="530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00"/>
              <a:buFont typeface="Geist"/>
              <a:buNone/>
            </a:pP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Uma exploração de modelos para processamento de sequências, desde POS Tagging até operações aritméticas.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714375" y="2622709"/>
            <a:ext cx="3755588" cy="2520077"/>
          </a:xfrm>
          <a:prstGeom prst="roundRect">
            <a:avLst>
              <a:gd fmla="val 3402" name="adj"/>
            </a:avLst>
          </a:prstGeom>
          <a:solidFill>
            <a:srgbClr val="101620"/>
          </a:solidFill>
          <a:ln cap="flat" cmpd="sng" w="22850">
            <a:solidFill>
              <a:srgbClr val="629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941308" y="2849642"/>
            <a:ext cx="612338" cy="612338"/>
          </a:xfrm>
          <a:prstGeom prst="roundRect">
            <a:avLst>
              <a:gd fmla="val 14931436" name="adj"/>
            </a:avLst>
          </a:prstGeom>
          <a:solidFill>
            <a:srgbClr val="6296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663" y="3017996"/>
            <a:ext cx="275511" cy="27551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/>
          <p:nvPr/>
        </p:nvSpPr>
        <p:spPr>
          <a:xfrm>
            <a:off x="941308" y="3666053"/>
            <a:ext cx="2551509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00"/>
              <a:buFont typeface="Geist"/>
              <a:buNone/>
            </a:pPr>
            <a:r>
              <a:rPr b="1" lang="en-US" sz="20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Task 1: POS Tagging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941308" y="4120039"/>
            <a:ext cx="3301722" cy="795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00"/>
              <a:buFont typeface="Geist"/>
              <a:buNone/>
            </a:pP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Comparação entre LSTM, DistilBERT no dataset UD English EWT.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4674037" y="2622709"/>
            <a:ext cx="3755588" cy="2520077"/>
          </a:xfrm>
          <a:prstGeom prst="roundRect">
            <a:avLst>
              <a:gd fmla="val 3402" name="adj"/>
            </a:avLst>
          </a:prstGeom>
          <a:solidFill>
            <a:srgbClr val="101620"/>
          </a:solidFill>
          <a:ln cap="flat" cmpd="sng" w="22850">
            <a:solidFill>
              <a:srgbClr val="629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900970" y="2849642"/>
            <a:ext cx="612338" cy="612338"/>
          </a:xfrm>
          <a:prstGeom prst="roundRect">
            <a:avLst>
              <a:gd fmla="val 14931436" name="adj"/>
            </a:avLst>
          </a:prstGeom>
          <a:solidFill>
            <a:srgbClr val="6296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9324" y="3017996"/>
            <a:ext cx="275511" cy="27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"/>
          <p:cNvSpPr/>
          <p:nvPr/>
        </p:nvSpPr>
        <p:spPr>
          <a:xfrm>
            <a:off x="4900970" y="3666053"/>
            <a:ext cx="2551509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00"/>
              <a:buFont typeface="Geist"/>
              <a:buNone/>
            </a:pPr>
            <a:r>
              <a:rPr b="1" lang="en-US" sz="20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Task 2: GPT Adder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4900970" y="4120039"/>
            <a:ext cx="3301722" cy="795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00"/>
              <a:buFont typeface="Geist"/>
              <a:buNone/>
            </a:pP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Treino de um minGPT para aprender a somar números de 0 a 99.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714375" y="5346859"/>
            <a:ext cx="7715250" cy="1989534"/>
          </a:xfrm>
          <a:prstGeom prst="roundRect">
            <a:avLst>
              <a:gd fmla="val 4309" name="adj"/>
            </a:avLst>
          </a:prstGeom>
          <a:solidFill>
            <a:srgbClr val="101620"/>
          </a:solidFill>
          <a:ln cap="flat" cmpd="sng" w="22850">
            <a:solidFill>
              <a:srgbClr val="629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941308" y="5573792"/>
            <a:ext cx="612338" cy="612338"/>
          </a:xfrm>
          <a:prstGeom prst="roundRect">
            <a:avLst>
              <a:gd fmla="val 14931436" name="adj"/>
            </a:avLst>
          </a:prstGeom>
          <a:solidFill>
            <a:srgbClr val="6296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7" name="Google Shape;6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9663" y="5742146"/>
            <a:ext cx="275511" cy="27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/>
          <p:nvPr/>
        </p:nvSpPr>
        <p:spPr>
          <a:xfrm>
            <a:off x="941308" y="6390203"/>
            <a:ext cx="2551509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00"/>
              <a:buFont typeface="Geist"/>
              <a:buNone/>
            </a:pPr>
            <a:r>
              <a:rPr b="1" lang="en-US" sz="20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Task 3: RNN Adder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941308" y="6844189"/>
            <a:ext cx="7261384" cy="265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00"/>
              <a:buFont typeface="Geist"/>
              <a:buNone/>
            </a:pP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Resolução do mesmo problema aritmético utilizando uma arquitetura LSTM.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8" name="Google Shape;19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3055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/>
          <p:cNvSpPr/>
          <p:nvPr/>
        </p:nvSpPr>
        <p:spPr>
          <a:xfrm>
            <a:off x="764143" y="600313"/>
            <a:ext cx="5458420" cy="709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588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250"/>
              <a:buFont typeface="Geist"/>
              <a:buNone/>
            </a:pPr>
            <a:r>
              <a:rPr b="1" lang="en-US" sz="42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Task 3: RNN Adder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/>
          <p:nvPr/>
        </p:nvSpPr>
        <p:spPr>
          <a:xfrm>
            <a:off x="764143" y="1637348"/>
            <a:ext cx="7615714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Abordagem alternativa utilizando Redes Neuronais Recorrentes para o problema aritmético.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1" name="Google Shape;20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143" y="2450663"/>
            <a:ext cx="654963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1"/>
          <p:cNvSpPr/>
          <p:nvPr/>
        </p:nvSpPr>
        <p:spPr>
          <a:xfrm>
            <a:off x="1637348" y="2668905"/>
            <a:ext cx="2729151" cy="354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100"/>
              <a:buFont typeface="Geist"/>
              <a:buNone/>
            </a:pPr>
            <a:r>
              <a:rPr b="1" lang="en-US" sz="21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Embedding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1"/>
          <p:cNvSpPr/>
          <p:nvPr/>
        </p:nvSpPr>
        <p:spPr>
          <a:xfrm>
            <a:off x="1637348" y="3154561"/>
            <a:ext cx="6742509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Representação vetorial dos dígitos e símbolos de entrada.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4" name="Google Shape;20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1565" y="3978831"/>
            <a:ext cx="654963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"/>
          <p:cNvSpPr/>
          <p:nvPr/>
        </p:nvSpPr>
        <p:spPr>
          <a:xfrm>
            <a:off x="1964769" y="4197072"/>
            <a:ext cx="2729151" cy="354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100"/>
              <a:buFont typeface="Geist"/>
              <a:buNone/>
            </a:pPr>
            <a:r>
              <a:rPr b="1" lang="en-US" sz="21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LSTM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1964769" y="4682728"/>
            <a:ext cx="6415088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Processamento sequencial com memória de longo prazo.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7" name="Google Shape;20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9106" y="5506998"/>
            <a:ext cx="654963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1"/>
          <p:cNvSpPr/>
          <p:nvPr/>
        </p:nvSpPr>
        <p:spPr>
          <a:xfrm>
            <a:off x="2292310" y="5725239"/>
            <a:ext cx="2729151" cy="354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100"/>
              <a:buFont typeface="Geist"/>
              <a:buNone/>
            </a:pPr>
            <a:r>
              <a:rPr b="1" lang="en-US" sz="21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Linear Decoder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2292310" y="6210895"/>
            <a:ext cx="6087547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Camada final para previsão do resultado.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764143" y="7062549"/>
            <a:ext cx="7615714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b="1"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Configuração de Treino:</a:t>
            </a: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Dataset de 10.000 exemplos, treinado por 150 épocas com teacher forcing. Loss de validação estabilizou em ~0.87.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6" name="Google Shape;2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/>
          <p:nvPr/>
        </p:nvSpPr>
        <p:spPr>
          <a:xfrm>
            <a:off x="6280190" y="764143"/>
            <a:ext cx="7162086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lang="en-US" sz="44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Resultados do RNN Adder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6280190" y="2209919"/>
            <a:ext cx="350150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AFFF"/>
              </a:buClr>
              <a:buSzPts val="5850"/>
              <a:buFont typeface="Geist"/>
              <a:buNone/>
            </a:pPr>
            <a:r>
              <a:rPr b="1" lang="en-US" sz="5850">
                <a:solidFill>
                  <a:srgbClr val="7BAFFF"/>
                </a:solidFill>
                <a:latin typeface="Geist"/>
                <a:ea typeface="Geist"/>
                <a:cs typeface="Geist"/>
                <a:sym typeface="Geist"/>
              </a:rPr>
              <a:t>97.2%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6613327" y="3241715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Precisão</a:t>
            </a: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Global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6280190" y="3837027"/>
            <a:ext cx="3501509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 modelo aprendeu o padrão algorítmico com sucesso.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6280190" y="4993600"/>
            <a:ext cx="350150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AFFF"/>
              </a:buClr>
              <a:buSzPts val="5850"/>
              <a:buFont typeface="Geist"/>
              <a:buNone/>
            </a:pPr>
            <a:r>
              <a:rPr b="1" lang="en-US" sz="5850">
                <a:solidFill>
                  <a:srgbClr val="7BAFFF"/>
                </a:solidFill>
                <a:latin typeface="Geist"/>
                <a:ea typeface="Geist"/>
                <a:cs typeface="Geist"/>
                <a:sym typeface="Geist"/>
              </a:rPr>
              <a:t>98.5%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6613327" y="6025396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Precisão</a:t>
            </a: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por Token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6280190" y="6620708"/>
            <a:ext cx="3501509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Alta precisão na geração individual de dígitos.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2"/>
          <p:cNvSpPr/>
          <p:nvPr/>
        </p:nvSpPr>
        <p:spPr>
          <a:xfrm>
            <a:off x="10342721" y="2068235"/>
            <a:ext cx="2889290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Distribuição de Erros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10342721" y="2663547"/>
            <a:ext cx="3501509" cy="2063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Curiosamente, os erros foram mais elevados em resultados de 1 dígito devido à baixa representação no dataset. Em contrapartida, os erros em resultados de 2 e 3 dígitos foram muito baixos (&lt;5%).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12801600" y="7705493"/>
            <a:ext cx="1739590" cy="501604"/>
          </a:xfrm>
          <a:prstGeom prst="roundRect">
            <a:avLst>
              <a:gd fmla="val 16667" name="adj"/>
            </a:avLst>
          </a:prstGeom>
          <a:solidFill>
            <a:srgbClr val="10161F"/>
          </a:solidFill>
          <a:ln cap="flat" cmpd="sng" w="12700">
            <a:solidFill>
              <a:srgbClr val="1016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2" name="Google Shape;2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3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3"/>
          <p:cNvSpPr/>
          <p:nvPr/>
        </p:nvSpPr>
        <p:spPr>
          <a:xfrm>
            <a:off x="767596" y="603052"/>
            <a:ext cx="5482828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300"/>
              <a:buFont typeface="Geist"/>
              <a:buNone/>
            </a:pPr>
            <a:r>
              <a:rPr b="1" lang="en-US" sz="43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Conclusões Gerais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767596" y="1644729"/>
            <a:ext cx="3694748" cy="3346013"/>
          </a:xfrm>
          <a:prstGeom prst="roundRect">
            <a:avLst>
              <a:gd fmla="val 2753" name="adj"/>
            </a:avLst>
          </a:prstGeom>
          <a:solidFill>
            <a:srgbClr val="101620"/>
          </a:solidFill>
          <a:ln cap="flat" cmpd="sng" w="22850">
            <a:solidFill>
              <a:srgbClr val="629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1009769" y="1886903"/>
            <a:ext cx="657939" cy="657939"/>
          </a:xfrm>
          <a:prstGeom prst="roundRect">
            <a:avLst>
              <a:gd fmla="val 13896555" name="adj"/>
            </a:avLst>
          </a:prstGeom>
          <a:solidFill>
            <a:srgbClr val="6296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6" name="Google Shape;23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744" y="2067877"/>
            <a:ext cx="295989" cy="29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3"/>
          <p:cNvSpPr/>
          <p:nvPr/>
        </p:nvSpPr>
        <p:spPr>
          <a:xfrm>
            <a:off x="1009769" y="2764155"/>
            <a:ext cx="3210401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150"/>
              <a:buFont typeface="Geist"/>
              <a:buNone/>
            </a:pPr>
            <a:r>
              <a:rPr b="1" lang="en-US" sz="21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Superioridade dos Transformers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3"/>
          <p:cNvSpPr/>
          <p:nvPr/>
        </p:nvSpPr>
        <p:spPr>
          <a:xfrm>
            <a:off x="1009769" y="3608427"/>
            <a:ext cx="3210401" cy="855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Transformers superam RNNs em tarefas linguísticas complexas e generalização.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3"/>
          <p:cNvSpPr/>
          <p:nvPr/>
        </p:nvSpPr>
        <p:spPr>
          <a:xfrm>
            <a:off x="4681657" y="1644729"/>
            <a:ext cx="3694748" cy="3346013"/>
          </a:xfrm>
          <a:prstGeom prst="roundRect">
            <a:avLst>
              <a:gd fmla="val 2753" name="adj"/>
            </a:avLst>
          </a:prstGeom>
          <a:solidFill>
            <a:srgbClr val="101620"/>
          </a:solidFill>
          <a:ln cap="flat" cmpd="sng" w="22850">
            <a:solidFill>
              <a:srgbClr val="629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3"/>
          <p:cNvSpPr/>
          <p:nvPr/>
        </p:nvSpPr>
        <p:spPr>
          <a:xfrm>
            <a:off x="4923830" y="1886903"/>
            <a:ext cx="657939" cy="657939"/>
          </a:xfrm>
          <a:prstGeom prst="roundRect">
            <a:avLst>
              <a:gd fmla="val 13896555" name="adj"/>
            </a:avLst>
          </a:prstGeom>
          <a:solidFill>
            <a:srgbClr val="6296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1" name="Google Shape;24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4805" y="2067877"/>
            <a:ext cx="295989" cy="29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3"/>
          <p:cNvSpPr/>
          <p:nvPr/>
        </p:nvSpPr>
        <p:spPr>
          <a:xfrm>
            <a:off x="4923830" y="2764155"/>
            <a:ext cx="3210401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150"/>
              <a:buFont typeface="Geist"/>
              <a:buNone/>
            </a:pPr>
            <a:r>
              <a:rPr b="1" lang="en-US" sz="21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Capacidade Algorítmica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3"/>
          <p:cNvSpPr/>
          <p:nvPr/>
        </p:nvSpPr>
        <p:spPr>
          <a:xfrm>
            <a:off x="4923830" y="3608427"/>
            <a:ext cx="3210401" cy="1140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Tanto GPT quanto RNN conseguem aprender adição, embora com limitações distintas.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767596" y="5210056"/>
            <a:ext cx="7608808" cy="2419588"/>
          </a:xfrm>
          <a:prstGeom prst="roundRect">
            <a:avLst>
              <a:gd fmla="val 3807" name="adj"/>
            </a:avLst>
          </a:prstGeom>
          <a:solidFill>
            <a:srgbClr val="101620"/>
          </a:solidFill>
          <a:ln cap="flat" cmpd="sng" w="22850">
            <a:solidFill>
              <a:srgbClr val="629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3"/>
          <p:cNvSpPr/>
          <p:nvPr/>
        </p:nvSpPr>
        <p:spPr>
          <a:xfrm>
            <a:off x="1009769" y="5452229"/>
            <a:ext cx="657939" cy="657939"/>
          </a:xfrm>
          <a:prstGeom prst="roundRect">
            <a:avLst>
              <a:gd fmla="val 13896555" name="adj"/>
            </a:avLst>
          </a:prstGeom>
          <a:solidFill>
            <a:srgbClr val="6296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6" name="Google Shape;24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0744" y="5633204"/>
            <a:ext cx="295989" cy="29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3"/>
          <p:cNvSpPr/>
          <p:nvPr/>
        </p:nvSpPr>
        <p:spPr>
          <a:xfrm>
            <a:off x="1009769" y="6329482"/>
            <a:ext cx="2912150" cy="356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150"/>
              <a:buFont typeface="Geist"/>
              <a:buNone/>
            </a:pPr>
            <a:r>
              <a:rPr b="1" lang="en-US" sz="21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Evolução Tecnológica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3"/>
          <p:cNvSpPr/>
          <p:nvPr/>
        </p:nvSpPr>
        <p:spPr>
          <a:xfrm>
            <a:off x="1009769" y="6817400"/>
            <a:ext cx="7124462" cy="570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 projeto ilustra a clara transição de arquiteturas recorrentes para mecanismos de atenção.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/>
          <p:nvPr/>
        </p:nvSpPr>
        <p:spPr>
          <a:xfrm>
            <a:off x="719245" y="565076"/>
            <a:ext cx="1291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000"/>
              <a:buFont typeface="Geist"/>
              <a:buNone/>
            </a:pPr>
            <a:r>
              <a:rPr b="1" lang="en-US" sz="40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Parte1 - LSTM POS Tagging (Task 1.1)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719250" y="1726050"/>
            <a:ext cx="6345300" cy="1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Objetivo: </a:t>
            </a: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Comparação entre um modelo </a:t>
            </a:r>
            <a:r>
              <a:rPr b="1"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LSTM</a:t>
            </a: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e um modelo baseado em </a:t>
            </a:r>
            <a:r>
              <a:rPr b="1"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Transformer Based Encoder</a:t>
            </a: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. </a:t>
            </a:r>
            <a:endParaRPr/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00"/>
              <a:buFont typeface="Geist"/>
              <a:buNone/>
            </a:pP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 treino utilizou embeddings de 100d, 200d 300d, otimizador Adam e PyTorch.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719256" y="5381651"/>
            <a:ext cx="6345317" cy="1530310"/>
          </a:xfrm>
          <a:prstGeom prst="roundRect">
            <a:avLst>
              <a:gd fmla="val 5640" name="adj"/>
            </a:avLst>
          </a:prstGeom>
          <a:solidFill>
            <a:srgbClr val="101620"/>
          </a:solidFill>
          <a:ln cap="flat" cmpd="sng" w="22850">
            <a:solidFill>
              <a:srgbClr val="629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947617" y="5610013"/>
            <a:ext cx="2647117" cy="33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00"/>
              <a:buFont typeface="Geist"/>
              <a:buNone/>
            </a:pPr>
            <a:r>
              <a:rPr b="1" lang="en-US" sz="20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Melhor Configuração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947617" y="6149485"/>
            <a:ext cx="5888593" cy="534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00"/>
              <a:buFont typeface="Geist"/>
              <a:buNone/>
            </a:pP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LSTM 100d atingiu o melhor equilíbrio com </a:t>
            </a:r>
            <a:r>
              <a:rPr b="1"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92.99%</a:t>
            </a: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de acurácia, sendo mais eficiente que modelos maiores.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0" name="Google Shape;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380" y="1745798"/>
            <a:ext cx="6345317" cy="634531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"/>
          <p:cNvSpPr txBox="1"/>
          <p:nvPr/>
        </p:nvSpPr>
        <p:spPr>
          <a:xfrm>
            <a:off x="719257" y="3718164"/>
            <a:ext cx="588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Freezed Glove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Embedding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Layer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Função de erro Cross Entropy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Otimizador Adam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Word-level tagging (1 word - 1 token - 1 tag)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ebd13c4e5_0_5"/>
          <p:cNvSpPr/>
          <p:nvPr/>
        </p:nvSpPr>
        <p:spPr>
          <a:xfrm>
            <a:off x="12801600" y="7705493"/>
            <a:ext cx="1739700" cy="501600"/>
          </a:xfrm>
          <a:prstGeom prst="roundRect">
            <a:avLst>
              <a:gd fmla="val 16667" name="adj"/>
            </a:avLst>
          </a:prstGeom>
          <a:solidFill>
            <a:srgbClr val="10161F"/>
          </a:solidFill>
          <a:ln cap="flat" cmpd="sng" w="12700">
            <a:solidFill>
              <a:srgbClr val="1016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g3aebd13c4e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14630400" cy="822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>
            <a:off x="719250" y="730725"/>
            <a:ext cx="139113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47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Parte1 -</a:t>
            </a:r>
            <a:r>
              <a:rPr b="1" lang="en-US" sz="4000">
                <a:solidFill>
                  <a:srgbClr val="F2F5FA"/>
                </a:solidFill>
              </a:rPr>
              <a:t>Transformer-Based Encoder Model (Task 1.2)</a:t>
            </a:r>
            <a:endParaRPr b="1" sz="4000">
              <a:solidFill>
                <a:srgbClr val="F2F5FA"/>
              </a:solidFill>
            </a:endParaRPr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000"/>
              <a:buFont typeface="Geist"/>
              <a:buNone/>
            </a:pPr>
            <a:r>
              <a:t/>
            </a:r>
            <a:endParaRPr b="1" sz="4000">
              <a:solidFill>
                <a:srgbClr val="F2F5FA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719257" y="2430049"/>
            <a:ext cx="63453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00"/>
              <a:buFont typeface="Geist"/>
              <a:buNone/>
            </a:pP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Fine-Tune DistilBERT encoder for token classification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719249" y="3281575"/>
            <a:ext cx="6746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Pretrained DistilBERT For Token Classification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Função de erro Cross Entropy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sub-word level tagging (1word - 1+token - 1tag p.e.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tag,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#ing)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Otimizador AdamW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225" y="3512775"/>
            <a:ext cx="7377475" cy="46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719256" y="5381651"/>
            <a:ext cx="6345300" cy="1530300"/>
          </a:xfrm>
          <a:prstGeom prst="roundRect">
            <a:avLst>
              <a:gd fmla="val 5640" name="adj"/>
            </a:avLst>
          </a:prstGeom>
          <a:solidFill>
            <a:srgbClr val="101620"/>
          </a:solidFill>
          <a:ln cap="flat" cmpd="sng" w="22850">
            <a:solidFill>
              <a:srgbClr val="629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947631" y="5610018"/>
            <a:ext cx="47730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00"/>
              <a:buFont typeface="Geist"/>
              <a:buNone/>
            </a:pPr>
            <a:r>
              <a:rPr b="1" lang="en-US" sz="20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Convergência rápida</a:t>
            </a:r>
            <a:endParaRPr b="1" sz="2000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00"/>
              <a:buFont typeface="Geist"/>
              <a:buNone/>
            </a:pPr>
            <a:r>
              <a:rPr b="1" lang="en-US" sz="20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Early Stop</a:t>
            </a:r>
            <a:r>
              <a:rPr b="1" lang="en-US" sz="20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ativado na terceira época</a:t>
            </a:r>
            <a:endParaRPr b="1" sz="2000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6280190" y="1665565"/>
            <a:ext cx="7556421" cy="1474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lang="en-US" sz="44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Resultados DistilBERT (Task 1.2)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6280190" y="3479959"/>
            <a:ext cx="75564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 utilização do DistilBERT como encoder para fine-tuning demonstrou superioridade em performance, apesar do custo computacional.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6280190" y="4438055"/>
            <a:ext cx="3636407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b="1" lang="en-US" sz="5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96.7%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6680716" y="5469850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Acurácia Final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280190" y="5974437"/>
            <a:ext cx="3636407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 melhor desempenho geral entre os modelos testados.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10200084" y="4438055"/>
            <a:ext cx="3636526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b="1" lang="en-US" sz="5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530s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10600730" y="5469850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Tempo de Treino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10200084" y="5974437"/>
            <a:ext cx="3636526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Processo mais lento, com early stopping após 3 épocas.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12801600" y="7705493"/>
            <a:ext cx="1739590" cy="501604"/>
          </a:xfrm>
          <a:prstGeom prst="roundRect">
            <a:avLst>
              <a:gd fmla="val 16667" name="adj"/>
            </a:avLst>
          </a:prstGeom>
          <a:solidFill>
            <a:srgbClr val="10161F"/>
          </a:solidFill>
          <a:ln cap="flat" cmpd="sng" w="12700">
            <a:solidFill>
              <a:srgbClr val="1016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793790" y="1781770"/>
            <a:ext cx="11822549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lang="en-US" sz="44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Comparativo: LLM vs Modelos Tradicionais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793790" y="2972514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 avaliação zero-shot do LLM revelou inconsistências quando comparada aos modelos treinados especificamente.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2234653" y="3996687"/>
            <a:ext cx="3127200" cy="283500"/>
          </a:xfrm>
          <a:prstGeom prst="roundRect">
            <a:avLst>
              <a:gd fmla="val 33606" name="adj"/>
            </a:avLst>
          </a:prstGeom>
          <a:solidFill>
            <a:srgbClr val="101620"/>
          </a:solidFill>
          <a:ln cap="flat" cmpd="sng" w="22850">
            <a:solidFill>
              <a:srgbClr val="77C9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2234653" y="3996687"/>
            <a:ext cx="3008100" cy="283500"/>
          </a:xfrm>
          <a:prstGeom prst="roundRect">
            <a:avLst>
              <a:gd fmla="val 33606" name="adj"/>
            </a:avLst>
          </a:prstGeom>
          <a:solidFill>
            <a:srgbClr val="77C9E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5531731" y="3996687"/>
            <a:ext cx="861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96.2%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2234653" y="4563543"/>
            <a:ext cx="2835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DistilBERT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2234653" y="5068130"/>
            <a:ext cx="4158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 modelo mais robusto e preciso.</a:t>
            </a:r>
            <a:endParaRPr sz="1750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Desempenho Bom [ 95% - 97% ]</a:t>
            </a:r>
            <a:endParaRPr sz="1750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8747431" y="3973950"/>
            <a:ext cx="3127800" cy="283500"/>
          </a:xfrm>
          <a:prstGeom prst="roundRect">
            <a:avLst>
              <a:gd fmla="val 33606" name="adj"/>
            </a:avLst>
          </a:prstGeom>
          <a:solidFill>
            <a:srgbClr val="101620"/>
          </a:solidFill>
          <a:ln cap="flat" cmpd="sng" w="22850">
            <a:solidFill>
              <a:srgbClr val="77C9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8747431" y="3973950"/>
            <a:ext cx="2893200" cy="283500"/>
          </a:xfrm>
          <a:prstGeom prst="roundRect">
            <a:avLst>
              <a:gd fmla="val 33606" name="adj"/>
            </a:avLst>
          </a:prstGeom>
          <a:solidFill>
            <a:srgbClr val="77C9E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12045343" y="3973950"/>
            <a:ext cx="860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92.5%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8747431" y="4540806"/>
            <a:ext cx="2835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LSTM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8747424" y="5045400"/>
            <a:ext cx="4655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Desempenho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razoável [ 92% - 95% ]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793790" y="6069653"/>
            <a:ext cx="13042800" cy="895800"/>
          </a:xfrm>
          <a:prstGeom prst="roundRect">
            <a:avLst>
              <a:gd fmla="val 10636" name="adj"/>
            </a:avLst>
          </a:prstGeom>
          <a:solidFill>
            <a:srgbClr val="0019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6375644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1530906" y="6353141"/>
            <a:ext cx="12078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1" lang="en-US" sz="175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Confusões Comuns do LLM:</a:t>
            </a:r>
            <a:r>
              <a:rPr lang="en-US" sz="175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 Dificuldade em distinguir NOUN de PROPN e DET de ADJ.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12801600" y="7705493"/>
            <a:ext cx="1739590" cy="501604"/>
          </a:xfrm>
          <a:prstGeom prst="roundRect">
            <a:avLst>
              <a:gd fmla="val 16667" name="adj"/>
            </a:avLst>
          </a:prstGeom>
          <a:solidFill>
            <a:srgbClr val="10161F"/>
          </a:solidFill>
          <a:ln cap="flat" cmpd="sng" w="12700">
            <a:solidFill>
              <a:srgbClr val="1016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/>
          <p:nvPr/>
        </p:nvSpPr>
        <p:spPr>
          <a:xfrm>
            <a:off x="793789" y="799334"/>
            <a:ext cx="7724537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lang="en-US" sz="44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Task 2: GPT Adder (minGPT)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793800" y="1990067"/>
            <a:ext cx="13042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 desafio: treinar um modelo GPT pequeno para realizar adições </a:t>
            </a:r>
            <a:endParaRPr/>
          </a:p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 dois números (0–99) através de previsão autoregressiva de tokens.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3" name="Google Shape;1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89" y="394471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/>
          <p:nvPr/>
        </p:nvSpPr>
        <p:spPr>
          <a:xfrm>
            <a:off x="793790" y="4863227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Estrutura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793790" y="5367814"/>
            <a:ext cx="415861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3 camadas com 3 cabeças de atenção e embedding size de 48.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2" y="394471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/>
          <p:nvPr/>
        </p:nvSpPr>
        <p:spPr>
          <a:xfrm>
            <a:off x="5235893" y="4863227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Input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5235893" y="5367814"/>
            <a:ext cx="415861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Preprocessing baseado em caracteres: dígitos 0–9 e símbolos (+, =, ., #).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9" name="Google Shape;14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4" y="394471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/>
          <p:nvPr/>
        </p:nvSpPr>
        <p:spPr>
          <a:xfrm>
            <a:off x="9677995" y="4863227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Método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9677995" y="5367814"/>
            <a:ext cx="415861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Aprendizagem baseada em "next-token prediction".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12801600" y="7705493"/>
            <a:ext cx="1739590" cy="501604"/>
          </a:xfrm>
          <a:prstGeom prst="roundRect">
            <a:avLst>
              <a:gd fmla="val 16667" name="adj"/>
            </a:avLst>
          </a:prstGeom>
          <a:solidFill>
            <a:srgbClr val="10161F"/>
          </a:solidFill>
          <a:ln cap="flat" cmpd="sng" w="12700">
            <a:solidFill>
              <a:srgbClr val="1016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3" name="Google Shape;15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00241" y="1993796"/>
            <a:ext cx="366927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9850698" y="2121300"/>
            <a:ext cx="2747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Preprocessing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9850700" y="2625902"/>
            <a:ext cx="4339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Vocabulário restrito a caracteres numéricos e símbolos: "0–9", "+", "=", ".", "#".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/>
          <p:nvPr/>
        </p:nvSpPr>
        <p:spPr>
          <a:xfrm>
            <a:off x="790932" y="621387"/>
            <a:ext cx="6239708" cy="73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81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00"/>
              <a:buFont typeface="Geist"/>
              <a:buNone/>
            </a:pPr>
            <a:r>
              <a:rPr b="1" lang="en-US" sz="44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Resultados do minGPT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2525316" y="3417689"/>
            <a:ext cx="2779633" cy="564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4400"/>
              <a:buFont typeface="Geist"/>
              <a:buNone/>
            </a:pPr>
            <a:r>
              <a:rPr b="1" lang="en-US" sz="44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98.3%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3" name="Google Shape;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0278" y="2005370"/>
            <a:ext cx="3389828" cy="338982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/>
          <p:nvPr/>
        </p:nvSpPr>
        <p:spPr>
          <a:xfrm>
            <a:off x="2383512" y="5677614"/>
            <a:ext cx="3063359" cy="367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Acurácia de Validação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790932" y="6270784"/>
            <a:ext cx="6248638" cy="293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Após 5000 iterações de treino.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790932" y="6818709"/>
            <a:ext cx="6248638" cy="587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 modelo demonstra ter aprendido as regras da adição, mas ainda apresenta inconsistências ocasionais.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7598450" y="1920716"/>
            <a:ext cx="2824877" cy="367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Análise de Erros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598450" y="2542099"/>
            <a:ext cx="6248700" cy="2125500"/>
          </a:xfrm>
          <a:prstGeom prst="roundRect">
            <a:avLst>
              <a:gd fmla="val 5794" name="adj"/>
            </a:avLst>
          </a:prstGeom>
          <a:solidFill>
            <a:srgbClr val="0019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9" name="Google Shape;16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4430" y="2847737"/>
            <a:ext cx="282416" cy="22598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/>
          <p:nvPr/>
        </p:nvSpPr>
        <p:spPr>
          <a:xfrm>
            <a:off x="8332827" y="2824520"/>
            <a:ext cx="5288280" cy="293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Exemplos de alucinações do modelo: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8332826" y="3321600"/>
            <a:ext cx="39507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lang="en-US" sz="175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1 + 1 = 3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8332827" y="3694390"/>
            <a:ext cx="5288280" cy="293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lang="en-US" sz="175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99 + 1 = 900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12801600" y="7705493"/>
            <a:ext cx="1739590" cy="501604"/>
          </a:xfrm>
          <a:prstGeom prst="roundRect">
            <a:avLst>
              <a:gd fmla="val 16667" name="adj"/>
            </a:avLst>
          </a:prstGeom>
          <a:solidFill>
            <a:srgbClr val="10161F"/>
          </a:solidFill>
          <a:ln cap="flat" cmpd="sng" w="12700">
            <a:solidFill>
              <a:srgbClr val="1016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8332764" y="4180165"/>
            <a:ext cx="5288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lang="en-US" sz="175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8 + 9 = 179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7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/>
          <p:nvPr/>
        </p:nvSpPr>
        <p:spPr>
          <a:xfrm>
            <a:off x="793790" y="4024312"/>
            <a:ext cx="7899678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lang="en-US" sz="44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Detalhes da Arquitetura GPT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793790" y="5101590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Componentes técnicos essenciais implementados para estabilidade e eficiência do modelo.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793790" y="5779056"/>
            <a:ext cx="113348" cy="113348"/>
          </a:xfrm>
          <a:prstGeom prst="roundRect">
            <a:avLst>
              <a:gd fmla="val 403360" name="adj"/>
            </a:avLst>
          </a:prstGeom>
          <a:solidFill>
            <a:srgbClr val="12386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1133951" y="5651540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Estabilidade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1133951" y="6156127"/>
            <a:ext cx="3818453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Uso de </a:t>
            </a:r>
            <a:r>
              <a:rPr b="1"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Pre-norm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e escalonamento da atenção por √d para evitar explosão de gradientes.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5235893" y="5779056"/>
            <a:ext cx="113348" cy="113348"/>
          </a:xfrm>
          <a:prstGeom prst="roundRect">
            <a:avLst>
              <a:gd fmla="val 403360" name="adj"/>
            </a:avLst>
          </a:prstGeom>
          <a:solidFill>
            <a:srgbClr val="12386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5576054" y="5651540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Otimização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5576054" y="6156127"/>
            <a:ext cx="3818453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Implementação de GELU aproximado e expansão da dimensão interna do MLP em 4×.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9677995" y="5779056"/>
            <a:ext cx="113348" cy="113348"/>
          </a:xfrm>
          <a:prstGeom prst="roundRect">
            <a:avLst>
              <a:gd fmla="val 403360" name="adj"/>
            </a:avLst>
          </a:prstGeom>
          <a:solidFill>
            <a:srgbClr val="12386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10018157" y="5651540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Embeddings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0018157" y="6156127"/>
            <a:ext cx="3818453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Positional embeddings somados aos token embeddings e amostragem com Top-k filtering.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12801600" y="7705493"/>
            <a:ext cx="1739590" cy="501604"/>
          </a:xfrm>
          <a:prstGeom prst="roundRect">
            <a:avLst>
              <a:gd fmla="val 16667" name="adj"/>
            </a:avLst>
          </a:prstGeom>
          <a:solidFill>
            <a:srgbClr val="10161F"/>
          </a:solidFill>
          <a:ln cap="flat" cmpd="sng" w="12700">
            <a:solidFill>
              <a:srgbClr val="1016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2025-12-08T20:02:01Z</dcterms:created>
</cp:coreProperties>
</file>